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nva Sans Italics" panose="020B0604020202020204" charset="0"/>
      <p:regular r:id="rId12"/>
    </p:embeddedFont>
    <p:embeddedFont>
      <p:font typeface="Charm Bold" panose="020B0604020202020204" charset="-34"/>
      <p:regular r:id="rId13"/>
    </p:embeddedFont>
    <p:embeddedFont>
      <p:font typeface="Futura Italics" panose="020B0604020202020204" charset="0"/>
      <p:regular r:id="rId14"/>
    </p:embeddedFont>
    <p:embeddedFont>
      <p:font typeface="Quicksan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0" d="100"/>
          <a:sy n="40" d="100"/>
        </p:scale>
        <p:origin x="900" y="5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jpeg>
</file>

<file path=ppt/media/image10.jpg>
</file>

<file path=ppt/media/image11.jpeg>
</file>

<file path=ppt/media/image12.jpeg>
</file>

<file path=ppt/media/image2.jpeg>
</file>

<file path=ppt/media/image3.jpeg>
</file>

<file path=ppt/media/image4.jpeg>
</file>

<file path=ppt/media/image5.jpe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525" y="1905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Freeform 3"/>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1028700" y="923925"/>
            <a:ext cx="6577112" cy="936612"/>
          </a:xfrm>
          <a:prstGeom prst="rect">
            <a:avLst/>
          </a:prstGeom>
        </p:spPr>
        <p:txBody>
          <a:bodyPr lIns="0" tIns="0" rIns="0" bIns="0" rtlCol="0" anchor="t">
            <a:spAutoFit/>
          </a:bodyPr>
          <a:lstStyle/>
          <a:p>
            <a:pPr algn="r">
              <a:lnSpc>
                <a:spcPts val="7700"/>
              </a:lnSpc>
            </a:pPr>
            <a:r>
              <a:rPr lang="en-US" sz="5500" i="1">
                <a:solidFill>
                  <a:srgbClr val="000000"/>
                </a:solidFill>
                <a:latin typeface="Canva Sans Italics"/>
                <a:ea typeface="Canva Sans Italics"/>
                <a:cs typeface="Canva Sans Italics"/>
                <a:sym typeface="Canva Sans Italics"/>
              </a:rPr>
              <a:t>Problem statement</a:t>
            </a:r>
          </a:p>
        </p:txBody>
      </p:sp>
      <p:sp>
        <p:nvSpPr>
          <p:cNvPr id="3" name="TextBox 3"/>
          <p:cNvSpPr txBox="1"/>
          <p:nvPr/>
        </p:nvSpPr>
        <p:spPr>
          <a:xfrm>
            <a:off x="610688" y="3325309"/>
            <a:ext cx="17677312" cy="3164264"/>
          </a:xfrm>
          <a:prstGeom prst="rect">
            <a:avLst/>
          </a:prstGeom>
        </p:spPr>
        <p:txBody>
          <a:bodyPr lIns="0" tIns="0" rIns="0" bIns="0" rtlCol="0" anchor="t">
            <a:spAutoFit/>
          </a:bodyPr>
          <a:lstStyle/>
          <a:p>
            <a:pPr algn="l">
              <a:lnSpc>
                <a:spcPts val="4197"/>
              </a:lnSpc>
            </a:pPr>
            <a:r>
              <a:rPr lang="en-US" sz="2998" dirty="0">
                <a:solidFill>
                  <a:srgbClr val="000000"/>
                </a:solidFill>
                <a:latin typeface="Quicksand"/>
                <a:ea typeface="Quicksand"/>
                <a:cs typeface="Quicksand"/>
                <a:sym typeface="Quicksand"/>
              </a:rPr>
              <a:t>Farmers lose profits to middlemen, unpredictable weather, and poor crop choices. Middlemen reduce their earnings by controlling market prices, while extreme weather and lack of timely information lead to significant crop losses</a:t>
            </a:r>
          </a:p>
          <a:p>
            <a:pPr algn="l">
              <a:lnSpc>
                <a:spcPts val="4197"/>
              </a:lnSpc>
            </a:pPr>
            <a:r>
              <a:rPr lang="en-US" sz="2998" i="1" dirty="0">
                <a:solidFill>
                  <a:srgbClr val="000000"/>
                </a:solidFill>
                <a:latin typeface="Futura Italics"/>
                <a:ea typeface="Futura Italics"/>
                <a:cs typeface="Futura Italics"/>
                <a:sym typeface="Futura Italics"/>
              </a:rPr>
              <a:t> </a:t>
            </a:r>
            <a:r>
              <a:rPr lang="en-US" sz="2998" dirty="0">
                <a:solidFill>
                  <a:srgbClr val="000000"/>
                </a:solidFill>
                <a:latin typeface="Quicksand" panose="020B0604020202020204" charset="0"/>
                <a:ea typeface="Futura Italics"/>
                <a:cs typeface="Futura Italics"/>
                <a:sym typeface="Futura Italics"/>
              </a:rPr>
              <a:t>An AI-driven solution with real-time weather updates, price predictions, and crop recommendations can boost incomes, improve yields, and promote sustainable agriculture.</a:t>
            </a:r>
          </a:p>
          <a:p>
            <a:pPr algn="l">
              <a:lnSpc>
                <a:spcPts val="4197"/>
              </a:lnSpc>
              <a:spcBef>
                <a:spcPct val="0"/>
              </a:spcBef>
            </a:pPr>
            <a:endParaRPr lang="en-US" sz="2998" i="1" dirty="0">
              <a:solidFill>
                <a:srgbClr val="000000"/>
              </a:solidFill>
              <a:latin typeface="Futura Italics"/>
              <a:ea typeface="Futura Italics"/>
              <a:cs typeface="Futura Italics"/>
              <a:sym typeface="Futura Italics"/>
            </a:endParaRPr>
          </a:p>
        </p:txBody>
      </p:sp>
      <p:sp>
        <p:nvSpPr>
          <p:cNvPr id="4" name="TextBox 4"/>
          <p:cNvSpPr txBox="1"/>
          <p:nvPr/>
        </p:nvSpPr>
        <p:spPr>
          <a:xfrm>
            <a:off x="835015" y="6440032"/>
            <a:ext cx="17452985" cy="188595"/>
          </a:xfrm>
          <a:prstGeom prst="rect">
            <a:avLst/>
          </a:prstGeom>
        </p:spPr>
        <p:txBody>
          <a:bodyPr lIns="0" tIns="0" rIns="0" bIns="0" rtlCol="0" anchor="t">
            <a:spAutoFit/>
          </a:bodyPr>
          <a:lstStyle/>
          <a:p>
            <a:pPr marL="0" lvl="0" indent="0" algn="ctr">
              <a:lnSpc>
                <a:spcPts val="1679"/>
              </a:lnSpc>
              <a:spcBef>
                <a:spcPct val="0"/>
              </a:spcBef>
            </a:pPr>
            <a:r>
              <a:rPr lang="en-US" sz="1200" u="none" strike="noStrike">
                <a:solidFill>
                  <a:srgbClr val="000000"/>
                </a:solidFill>
                <a:latin typeface="Quicksand"/>
                <a:ea typeface="Quicksand"/>
                <a:cs typeface="Quicksand"/>
                <a:sym typeface="Quicksand"/>
              </a:rPr>
              <a:t>Quicksand</a:t>
            </a:r>
          </a:p>
        </p:txBody>
      </p:sp>
      <p:sp>
        <p:nvSpPr>
          <p:cNvPr id="5" name="TextBox 5"/>
          <p:cNvSpPr txBox="1"/>
          <p:nvPr/>
        </p:nvSpPr>
        <p:spPr>
          <a:xfrm>
            <a:off x="835015" y="6440032"/>
            <a:ext cx="17452985" cy="188595"/>
          </a:xfrm>
          <a:prstGeom prst="rect">
            <a:avLst/>
          </a:prstGeom>
        </p:spPr>
        <p:txBody>
          <a:bodyPr lIns="0" tIns="0" rIns="0" bIns="0" rtlCol="0" anchor="t">
            <a:spAutoFit/>
          </a:bodyPr>
          <a:lstStyle/>
          <a:p>
            <a:pPr marL="0" lvl="0" indent="0" algn="ctr">
              <a:lnSpc>
                <a:spcPts val="1679"/>
              </a:lnSpc>
              <a:spcBef>
                <a:spcPct val="0"/>
              </a:spcBef>
            </a:pPr>
            <a:r>
              <a:rPr lang="en-US" sz="1200" u="none" strike="noStrike">
                <a:solidFill>
                  <a:srgbClr val="000000"/>
                </a:solidFill>
                <a:latin typeface="Quicksand"/>
                <a:ea typeface="Quicksand"/>
                <a:cs typeface="Quicksand"/>
                <a:sym typeface="Quicksand"/>
              </a:rPr>
              <a:t>Quicksand</a:t>
            </a:r>
          </a:p>
        </p:txBody>
      </p:sp>
      <p:sp>
        <p:nvSpPr>
          <p:cNvPr id="6" name="TextBox 6"/>
          <p:cNvSpPr txBox="1"/>
          <p:nvPr/>
        </p:nvSpPr>
        <p:spPr>
          <a:xfrm>
            <a:off x="610688" y="6440032"/>
            <a:ext cx="17677312" cy="188595"/>
          </a:xfrm>
          <a:prstGeom prst="rect">
            <a:avLst/>
          </a:prstGeom>
        </p:spPr>
        <p:txBody>
          <a:bodyPr lIns="0" tIns="0" rIns="0" bIns="0" rtlCol="0" anchor="t">
            <a:spAutoFit/>
          </a:bodyPr>
          <a:lstStyle/>
          <a:p>
            <a:pPr marL="0" lvl="0" indent="0" algn="ctr">
              <a:lnSpc>
                <a:spcPts val="1679"/>
              </a:lnSpc>
              <a:spcBef>
                <a:spcPct val="0"/>
              </a:spcBef>
            </a:pPr>
            <a:r>
              <a:rPr lang="en-US" sz="1200" u="none" strike="noStrike">
                <a:solidFill>
                  <a:srgbClr val="000000"/>
                </a:solidFill>
                <a:latin typeface="Quicksand"/>
                <a:ea typeface="Quicksand"/>
                <a:cs typeface="Quicksand"/>
                <a:sym typeface="Quicksand"/>
              </a:rPr>
              <a:t>Quicksand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
        <p:cNvGrpSpPr/>
        <p:nvPr/>
      </p:nvGrpSpPr>
      <p:grpSpPr>
        <a:xfrm>
          <a:off x="0" y="0"/>
          <a:ext cx="0" cy="0"/>
          <a:chOff x="0" y="0"/>
          <a:chExt cx="0" cy="0"/>
        </a:xfrm>
      </p:grpSpPr>
      <p:sp>
        <p:nvSpPr>
          <p:cNvPr id="2" name="TextBox 2"/>
          <p:cNvSpPr txBox="1"/>
          <p:nvPr/>
        </p:nvSpPr>
        <p:spPr>
          <a:xfrm>
            <a:off x="1147217" y="914400"/>
            <a:ext cx="2240161" cy="1052183"/>
          </a:xfrm>
          <a:prstGeom prst="rect">
            <a:avLst/>
          </a:prstGeom>
        </p:spPr>
        <p:txBody>
          <a:bodyPr lIns="0" tIns="0" rIns="0" bIns="0" rtlCol="0" anchor="t">
            <a:spAutoFit/>
          </a:bodyPr>
          <a:lstStyle/>
          <a:p>
            <a:pPr algn="ctr">
              <a:lnSpc>
                <a:spcPts val="8680"/>
              </a:lnSpc>
              <a:spcBef>
                <a:spcPct val="0"/>
              </a:spcBef>
            </a:pPr>
            <a:r>
              <a:rPr lang="en-US" sz="6200" b="1" dirty="0">
                <a:solidFill>
                  <a:srgbClr val="194359"/>
                </a:solidFill>
                <a:latin typeface="Charm Bold"/>
                <a:ea typeface="Charm Bold"/>
                <a:cs typeface="Charm Bold"/>
                <a:sym typeface="Charm Bold"/>
              </a:rPr>
              <a:t>Results</a:t>
            </a:r>
          </a:p>
        </p:txBody>
      </p:sp>
      <p:pic>
        <p:nvPicPr>
          <p:cNvPr id="4" name="Picture 3">
            <a:extLst>
              <a:ext uri="{FF2B5EF4-FFF2-40B4-BE49-F238E27FC236}">
                <a16:creationId xmlns:a16="http://schemas.microsoft.com/office/drawing/2014/main" id="{07C40499-EA73-7C26-9C72-2B20FFF51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2400300"/>
            <a:ext cx="5181600" cy="3677810"/>
          </a:xfrm>
          <a:prstGeom prst="rect">
            <a:avLst/>
          </a:prstGeom>
        </p:spPr>
      </p:pic>
      <p:pic>
        <p:nvPicPr>
          <p:cNvPr id="6" name="Picture 5">
            <a:extLst>
              <a:ext uri="{FF2B5EF4-FFF2-40B4-BE49-F238E27FC236}">
                <a16:creationId xmlns:a16="http://schemas.microsoft.com/office/drawing/2014/main" id="{7281FACD-C1DD-98DF-5BA0-C9115B51AA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1573" y="2400300"/>
            <a:ext cx="7772576" cy="1362075"/>
          </a:xfrm>
          <a:prstGeom prst="rect">
            <a:avLst/>
          </a:prstGeom>
        </p:spPr>
      </p:pic>
      <p:pic>
        <p:nvPicPr>
          <p:cNvPr id="8" name="Picture 7">
            <a:extLst>
              <a:ext uri="{FF2B5EF4-FFF2-40B4-BE49-F238E27FC236}">
                <a16:creationId xmlns:a16="http://schemas.microsoft.com/office/drawing/2014/main" id="{105C07C3-6762-B89F-5245-55BC497B07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6361" y="4610100"/>
            <a:ext cx="8763001" cy="4655344"/>
          </a:xfrm>
          <a:prstGeom prst="rect">
            <a:avLst/>
          </a:prstGeom>
        </p:spPr>
      </p:pic>
      <p:pic>
        <p:nvPicPr>
          <p:cNvPr id="10" name="Picture 9">
            <a:extLst>
              <a:ext uri="{FF2B5EF4-FFF2-40B4-BE49-F238E27FC236}">
                <a16:creationId xmlns:a16="http://schemas.microsoft.com/office/drawing/2014/main" id="{6A69E691-EAA7-DCB4-54E6-6FD08B92B23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33500" y="6607249"/>
            <a:ext cx="6324600" cy="273527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69</Words>
  <Application>Microsoft Office PowerPoint</Application>
  <PresentationFormat>Custom</PresentationFormat>
  <Paragraphs>7</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Quicksand</vt:lpstr>
      <vt:lpstr>Arial</vt:lpstr>
      <vt:lpstr>Calibri</vt:lpstr>
      <vt:lpstr>Futura Italics</vt:lpstr>
      <vt:lpstr>Charm Bold</vt:lpstr>
      <vt:lpstr>Canva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Prepared_by_team_Alpha[1].pdf</dc:title>
  <cp:lastModifiedBy>Nithin Shetty</cp:lastModifiedBy>
  <cp:revision>2</cp:revision>
  <dcterms:created xsi:type="dcterms:W3CDTF">2006-08-16T00:00:00Z</dcterms:created>
  <dcterms:modified xsi:type="dcterms:W3CDTF">2024-11-28T03:49:00Z</dcterms:modified>
  <dc:identifier>DAGXrBatnL8</dc:identifier>
</cp:coreProperties>
</file>

<file path=docProps/thumbnail.jpeg>
</file>